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2" r:id="rId2"/>
    <p:sldId id="270" r:id="rId3"/>
    <p:sldId id="263" r:id="rId4"/>
    <p:sldId id="267" r:id="rId5"/>
    <p:sldId id="271" r:id="rId6"/>
    <p:sldId id="273" r:id="rId7"/>
    <p:sldId id="274" r:id="rId8"/>
    <p:sldId id="275" r:id="rId9"/>
    <p:sldId id="269" r:id="rId10"/>
    <p:sldId id="265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6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8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7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7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9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3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3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2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6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9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D89F11-E969-4A4D-B562-32251664F4A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0D7A5D-32AD-4215-95E4-9CFF688FA0D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9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cap="all" dirty="0"/>
              <a:t>Исследование взаимодействия пучка заряженных частиц с электромагнитными полями в ускорителях методами оптической диагностики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Аспирант </a:t>
            </a:r>
            <a:r>
              <a:rPr lang="en-US" dirty="0"/>
              <a:t>3</a:t>
            </a:r>
            <a:r>
              <a:rPr lang="ru-RU" dirty="0"/>
              <a:t> курса Борин Владислав Михайлович</a:t>
            </a:r>
          </a:p>
          <a:p>
            <a:r>
              <a:rPr lang="ru-RU" dirty="0"/>
              <a:t>Научный руководитель: Мешков Олег Игоревич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70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работы в семестре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Преподавание курса «информатика» на кафедре ВТ НГТУ</a:t>
            </a:r>
          </a:p>
          <a:p>
            <a:r>
              <a:rPr lang="ru-RU" dirty="0"/>
              <a:t>Преподавание курсов </a:t>
            </a:r>
            <a:r>
              <a:rPr lang="en-US" dirty="0"/>
              <a:t>“</a:t>
            </a:r>
            <a:r>
              <a:rPr lang="ru-RU" dirty="0"/>
              <a:t>Атомный практикум</a:t>
            </a:r>
            <a:r>
              <a:rPr lang="en-US" dirty="0"/>
              <a:t>”</a:t>
            </a:r>
            <a:r>
              <a:rPr lang="ru-RU" dirty="0"/>
              <a:t>и </a:t>
            </a:r>
            <a:r>
              <a:rPr lang="en-US" dirty="0"/>
              <a:t>“</a:t>
            </a:r>
            <a:r>
              <a:rPr lang="ru-RU" dirty="0"/>
              <a:t>Практическое программирование</a:t>
            </a:r>
            <a:r>
              <a:rPr lang="en-US" dirty="0"/>
              <a:t>” </a:t>
            </a:r>
            <a:r>
              <a:rPr lang="ru-RU" dirty="0"/>
              <a:t>на ФЕН И ФФ НГУ</a:t>
            </a:r>
          </a:p>
          <a:p>
            <a:r>
              <a:rPr lang="ru-RU" dirty="0"/>
              <a:t>Научное руководство студентом ФФ НГУ</a:t>
            </a:r>
          </a:p>
          <a:p>
            <a:r>
              <a:rPr lang="ru-RU" dirty="0"/>
              <a:t>Научные публикации:</a:t>
            </a:r>
          </a:p>
          <a:p>
            <a:r>
              <a:rPr lang="ru-RU" dirty="0"/>
              <a:t> </a:t>
            </a:r>
            <a:r>
              <a:rPr lang="en-US" dirty="0" err="1"/>
              <a:t>Borin</a:t>
            </a:r>
            <a:r>
              <a:rPr lang="en-US" dirty="0"/>
              <a:t>, V.M., </a:t>
            </a:r>
            <a:r>
              <a:rPr lang="en-US" dirty="0" err="1"/>
              <a:t>Dorokhov</a:t>
            </a:r>
            <a:r>
              <a:rPr lang="en-US" dirty="0"/>
              <a:t>, V.L., </a:t>
            </a:r>
            <a:r>
              <a:rPr lang="en-US" dirty="0" err="1"/>
              <a:t>Meshkov</a:t>
            </a:r>
            <a:r>
              <a:rPr lang="en-US" dirty="0"/>
              <a:t>, O.I. </a:t>
            </a:r>
            <a:r>
              <a:rPr lang="en-US" i="1" dirty="0"/>
              <a:t>et al.</a:t>
            </a:r>
            <a:r>
              <a:rPr lang="en-US" dirty="0"/>
              <a:t> Measurement of the VEPP-4M Collider Energy Spread in the Entire Energy Range. </a:t>
            </a:r>
            <a:r>
              <a:rPr lang="en-US" i="1" dirty="0"/>
              <a:t>Phys. Part. Nuclei Lett.</a:t>
            </a:r>
            <a:r>
              <a:rPr lang="en-US" dirty="0"/>
              <a:t> </a:t>
            </a:r>
            <a:r>
              <a:rPr lang="en-US" b="1" dirty="0"/>
              <a:t>17, </a:t>
            </a:r>
            <a:r>
              <a:rPr lang="en-US" dirty="0"/>
              <a:t>332–342 (2020)</a:t>
            </a:r>
            <a:endParaRPr lang="ru-RU" dirty="0"/>
          </a:p>
          <a:p>
            <a:r>
              <a:rPr lang="en-US" dirty="0" err="1"/>
              <a:t>Ya</a:t>
            </a:r>
            <a:r>
              <a:rPr lang="en-US" dirty="0"/>
              <a:t>. </a:t>
            </a:r>
            <a:r>
              <a:rPr lang="en-US" dirty="0" err="1"/>
              <a:t>Getmanov</a:t>
            </a:r>
            <a:r>
              <a:rPr lang="en-US" dirty="0"/>
              <a:t>, V. </a:t>
            </a:r>
            <a:r>
              <a:rPr lang="en-US" dirty="0" err="1"/>
              <a:t>Borin</a:t>
            </a:r>
            <a:r>
              <a:rPr lang="en-US" dirty="0"/>
              <a:t>, V. </a:t>
            </a:r>
            <a:r>
              <a:rPr lang="en-US" dirty="0" err="1"/>
              <a:t>Dorokhov</a:t>
            </a:r>
            <a:r>
              <a:rPr lang="en-US" dirty="0"/>
              <a:t> et al. Development and application of electron beam optical diagnostics for the multi-turn ERL of the Novosibirsk FEL facility, </a:t>
            </a:r>
            <a:r>
              <a:rPr lang="en-US" i="1" dirty="0"/>
              <a:t>JINST</a:t>
            </a:r>
            <a:r>
              <a:rPr lang="en-US" dirty="0"/>
              <a:t> </a:t>
            </a:r>
            <a:r>
              <a:rPr lang="en-US" b="1" dirty="0"/>
              <a:t>15</a:t>
            </a:r>
            <a:r>
              <a:rPr lang="en-US" dirty="0"/>
              <a:t> T06004</a:t>
            </a:r>
            <a:endParaRPr lang="ru-RU" dirty="0"/>
          </a:p>
          <a:p>
            <a:r>
              <a:rPr lang="en-US" dirty="0" err="1"/>
              <a:t>Balakin</a:t>
            </a:r>
            <a:r>
              <a:rPr lang="en-US" dirty="0"/>
              <a:t>, V., </a:t>
            </a:r>
            <a:r>
              <a:rPr lang="en-US" dirty="0" err="1"/>
              <a:t>Astrelina</a:t>
            </a:r>
            <a:r>
              <a:rPr lang="en-US" dirty="0"/>
              <a:t>, K., </a:t>
            </a:r>
            <a:r>
              <a:rPr lang="en-US" dirty="0" err="1"/>
              <a:t>Petrenko</a:t>
            </a:r>
            <a:r>
              <a:rPr lang="en-US" dirty="0"/>
              <a:t>, A. et al. Probing Beam Collective Effects in the Damping Ring of the VEPP-5 Injection Complex. Phys. Part. Nuclei Lett. 17, 415–418 (2020).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31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845734"/>
            <a:ext cx="10058400" cy="2116666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5161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3D54-878E-43F9-8A18-E7C275E6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презентации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4D8A2-2457-47D5-BEA3-40E0F448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Обзор диагностики на новосибирском ЛСЭ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Подготовка к измерениям спектра </a:t>
            </a:r>
            <a:r>
              <a:rPr lang="ru-RU" dirty="0" err="1"/>
              <a:t>ондуляторного</a:t>
            </a:r>
            <a:r>
              <a:rPr lang="ru-RU" dirty="0"/>
              <a:t> излучения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Эксперименты с электронным выводом излучения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Результаты и планы</a:t>
            </a:r>
          </a:p>
        </p:txBody>
      </p:sp>
    </p:spTree>
    <p:extLst>
      <p:ext uri="{BB962C8B-B14F-4D97-AF65-F5344CB8AC3E}">
        <p14:creationId xmlns:p14="http://schemas.microsoft.com/office/powerpoint/2010/main" val="346556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на Новосибирском ЛСЭ</a:t>
            </a:r>
          </a:p>
        </p:txBody>
      </p:sp>
      <p:pic>
        <p:nvPicPr>
          <p:cNvPr id="5" name="Рисунок 4" descr="C:\Users\Neptune\Dropbox\2019\IPAC\FEL\WEPGW068f4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5" y="4641305"/>
            <a:ext cx="5393255" cy="12627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156579" y="1870727"/>
            <a:ext cx="45066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Четыре станции оптической диагностики: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Первая станция (СИ) начала работу в 2017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Вторая станция (Переходное излучение) начала работу в 2019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Третья станция (СИ) начнет работу в 2021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Четвертая станция начнет работу в 2021 году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A2E09C-3986-4428-8F22-BD4C4E8E2D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223420"/>
            <a:ext cx="5939790" cy="1854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адпись 14">
            <a:extLst>
              <a:ext uri="{FF2B5EF4-FFF2-40B4-BE49-F238E27FC236}">
                <a16:creationId xmlns:a16="http://schemas.microsoft.com/office/drawing/2014/main" id="{5568595B-9034-4614-97D8-7B715E3D40DB}"/>
              </a:ext>
            </a:extLst>
          </p:cNvPr>
          <p:cNvSpPr txBox="1"/>
          <p:nvPr/>
        </p:nvSpPr>
        <p:spPr>
          <a:xfrm>
            <a:off x="1389866" y="3620305"/>
            <a:ext cx="285115" cy="4019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0215" algn="l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14">
            <a:extLst>
              <a:ext uri="{FF2B5EF4-FFF2-40B4-BE49-F238E27FC236}">
                <a16:creationId xmlns:a16="http://schemas.microsoft.com/office/drawing/2014/main" id="{F96E8A7A-D167-42F3-9BBB-C56C5535E965}"/>
              </a:ext>
            </a:extLst>
          </p:cNvPr>
          <p:cNvSpPr txBox="1"/>
          <p:nvPr/>
        </p:nvSpPr>
        <p:spPr>
          <a:xfrm>
            <a:off x="6096000" y="1951034"/>
            <a:ext cx="285115" cy="4019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0215" algn="l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14">
            <a:extLst>
              <a:ext uri="{FF2B5EF4-FFF2-40B4-BE49-F238E27FC236}">
                <a16:creationId xmlns:a16="http://schemas.microsoft.com/office/drawing/2014/main" id="{6054DC07-24E0-4355-A84A-FD4AD7E00EA0}"/>
              </a:ext>
            </a:extLst>
          </p:cNvPr>
          <p:cNvSpPr txBox="1"/>
          <p:nvPr/>
        </p:nvSpPr>
        <p:spPr>
          <a:xfrm>
            <a:off x="6126480" y="2490158"/>
            <a:ext cx="285115" cy="4019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0215" algn="l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Надпись 14">
            <a:extLst>
              <a:ext uri="{FF2B5EF4-FFF2-40B4-BE49-F238E27FC236}">
                <a16:creationId xmlns:a16="http://schemas.microsoft.com/office/drawing/2014/main" id="{041C1C25-A197-42FA-9779-FB1F98B4B9B9}"/>
              </a:ext>
            </a:extLst>
          </p:cNvPr>
          <p:cNvSpPr txBox="1"/>
          <p:nvPr/>
        </p:nvSpPr>
        <p:spPr>
          <a:xfrm>
            <a:off x="393178" y="4473488"/>
            <a:ext cx="285115" cy="4019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0215" algn="l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14">
            <a:extLst>
              <a:ext uri="{FF2B5EF4-FFF2-40B4-BE49-F238E27FC236}">
                <a16:creationId xmlns:a16="http://schemas.microsoft.com/office/drawing/2014/main" id="{0B7FA52A-0C58-4B7A-9212-EA98887B8AE8}"/>
              </a:ext>
            </a:extLst>
          </p:cNvPr>
          <p:cNvSpPr txBox="1"/>
          <p:nvPr/>
        </p:nvSpPr>
        <p:spPr>
          <a:xfrm>
            <a:off x="3146950" y="4473488"/>
            <a:ext cx="285115" cy="4019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0215" algn="l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4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9CCCD-E8A7-4D4D-84A9-99EB2704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Прогресс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B081C-F092-4FCD-87CD-CACD004B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652" y="1845733"/>
            <a:ext cx="5632027" cy="4083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Проведена юстировка 3-й станции.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Начата калибровка с использованием пленки из полистирола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Эксперименты по измерению спектра излучения и энергетического распределения в пучке запланированы на весну 2021 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786D37F-F30E-4BD2-ABBE-F9510D973B9C}"/>
              </a:ext>
            </a:extLst>
          </p:cNvPr>
          <p:cNvSpPr txBox="1">
            <a:spLocks/>
          </p:cNvSpPr>
          <p:nvPr/>
        </p:nvSpPr>
        <p:spPr>
          <a:xfrm>
            <a:off x="1036322" y="1737360"/>
            <a:ext cx="3893745" cy="45681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DBDF90-09F1-4944-A5E4-F63AD0F5DEE4}"/>
              </a:ext>
            </a:extLst>
          </p:cNvPr>
          <p:cNvSpPr/>
          <p:nvPr/>
        </p:nvSpPr>
        <p:spPr>
          <a:xfrm>
            <a:off x="3422687" y="3965565"/>
            <a:ext cx="1344081" cy="754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Монохроматор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E89A15-111D-468B-89C8-B8EE961EC621}"/>
              </a:ext>
            </a:extLst>
          </p:cNvPr>
          <p:cNvSpPr/>
          <p:nvPr/>
        </p:nvSpPr>
        <p:spPr>
          <a:xfrm>
            <a:off x="3394080" y="2902931"/>
            <a:ext cx="1344081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Вывод излучения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83DB35-7446-4F4F-A6C7-7075EFF4325A}"/>
              </a:ext>
            </a:extLst>
          </p:cNvPr>
          <p:cNvSpPr/>
          <p:nvPr/>
        </p:nvSpPr>
        <p:spPr>
          <a:xfrm>
            <a:off x="909482" y="2905531"/>
            <a:ext cx="1584371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Модулятор излучения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539C3E-56A0-4275-A810-A88ED2E1C3AD}"/>
              </a:ext>
            </a:extLst>
          </p:cNvPr>
          <p:cNvSpPr/>
          <p:nvPr/>
        </p:nvSpPr>
        <p:spPr>
          <a:xfrm>
            <a:off x="909482" y="3965564"/>
            <a:ext cx="1584371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Зеркальный конденсор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127722-21A7-4CA0-A2F8-45E8B9295D47}"/>
              </a:ext>
            </a:extLst>
          </p:cNvPr>
          <p:cNvSpPr/>
          <p:nvPr/>
        </p:nvSpPr>
        <p:spPr>
          <a:xfrm>
            <a:off x="1758391" y="4992924"/>
            <a:ext cx="2371149" cy="936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Пироэлектрический датчик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273E521-5CDB-4E5C-8C1E-5D95B8F43ABD}"/>
              </a:ext>
            </a:extLst>
          </p:cNvPr>
          <p:cNvCxnSpPr>
            <a:cxnSpLocks/>
            <a:stCxn id="5" idx="1"/>
            <a:endCxn id="7" idx="3"/>
          </p:cNvCxnSpPr>
          <p:nvPr/>
        </p:nvCxnSpPr>
        <p:spPr>
          <a:xfrm flipH="1">
            <a:off x="2493853" y="3280232"/>
            <a:ext cx="900227" cy="2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6C6D791C-3C27-4D14-8E9E-FFC464A00BF6}"/>
              </a:ext>
            </a:extLst>
          </p:cNvPr>
          <p:cNvCxnSpPr>
            <a:cxnSpLocks/>
            <a:stCxn id="7" idx="1"/>
            <a:endCxn id="8" idx="1"/>
          </p:cNvCxnSpPr>
          <p:nvPr/>
        </p:nvCxnSpPr>
        <p:spPr>
          <a:xfrm rot="10800000" flipV="1">
            <a:off x="909482" y="3282831"/>
            <a:ext cx="12700" cy="1060033"/>
          </a:xfrm>
          <a:prstGeom prst="bentConnector3">
            <a:avLst>
              <a:gd name="adj1" fmla="val 180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0595B88-7468-40B0-B9AA-71613BBAF274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>
            <a:off x="2493853" y="4342865"/>
            <a:ext cx="928834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80F1519-A434-413B-9923-A1F9E54C9288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2943966" y="4720167"/>
            <a:ext cx="1150762" cy="2727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A9EDC28-A97C-4B92-9549-FE4A74C9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87" y="1852535"/>
            <a:ext cx="3351909" cy="866667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90D44D6-9F75-4F5F-B8C3-5416F12E3F1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66121" y="2195200"/>
            <a:ext cx="0" cy="7077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F9A5F-B4E8-42CE-B3A7-D5E6151C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Уширение спектра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2BC170-034F-49EE-ADB9-4078FF7E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73" y="2044236"/>
            <a:ext cx="4122420" cy="307893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2B6FD3-FBC2-46D6-BA7F-ED84CAED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84" y="1792121"/>
            <a:ext cx="4456596" cy="332852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6AB673-931F-4DB9-BDB0-078C26CEF381}"/>
              </a:ext>
            </a:extLst>
          </p:cNvPr>
          <p:cNvSpPr/>
          <p:nvPr/>
        </p:nvSpPr>
        <p:spPr>
          <a:xfrm>
            <a:off x="1035086" y="5410832"/>
            <a:ext cx="5091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Чувствительность детектора порядка 0.5 В/1 мкВт</a:t>
            </a:r>
          </a:p>
          <a:p>
            <a:r>
              <a:rPr lang="ru-RU" dirty="0"/>
              <a:t>Сигнал достаточный для регистрации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324AE2-E4FD-46FF-86BA-26B6050394B5}"/>
              </a:ext>
            </a:extLst>
          </p:cNvPr>
          <p:cNvSpPr/>
          <p:nvPr/>
        </p:nvSpPr>
        <p:spPr>
          <a:xfrm>
            <a:off x="7240905" y="2250353"/>
            <a:ext cx="3372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Допустимы измерения при ширине спектра </a:t>
            </a:r>
            <a:r>
              <a:rPr lang="en-US" dirty="0"/>
              <a:t>~0.1 </a:t>
            </a:r>
            <a:r>
              <a:rPr lang="ru-RU" dirty="0"/>
              <a:t>мкм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55E158-CCFB-461A-891A-36D99DB0C2BA}"/>
              </a:ext>
            </a:extLst>
          </p:cNvPr>
          <p:cNvSpPr/>
          <p:nvPr/>
        </p:nvSpPr>
        <p:spPr>
          <a:xfrm>
            <a:off x="1629359" y="1986526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Спектр при ширине спектра 0.12 мкм</a:t>
            </a:r>
          </a:p>
        </p:txBody>
      </p:sp>
    </p:spTree>
    <p:extLst>
      <p:ext uri="{BB962C8B-B14F-4D97-AF65-F5344CB8AC3E}">
        <p14:creationId xmlns:p14="http://schemas.microsoft.com/office/powerpoint/2010/main" val="244754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10636-8598-4062-8721-90573EDD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Измерения пироэлектрической линейкой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89315E-1FB0-4C57-9C85-FA41423A8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55" y="1813560"/>
            <a:ext cx="5980188" cy="4370841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2BF4CA1-5214-42D8-B885-8C585FCE2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88360"/>
              </p:ext>
            </p:extLst>
          </p:nvPr>
        </p:nvGraphicFramePr>
        <p:xfrm>
          <a:off x="397193" y="3214053"/>
          <a:ext cx="4870132" cy="2596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066">
                  <a:extLst>
                    <a:ext uri="{9D8B030D-6E8A-4147-A177-3AD203B41FA5}">
                      <a16:colId xmlns:a16="http://schemas.microsoft.com/office/drawing/2014/main" val="3520694499"/>
                    </a:ext>
                  </a:extLst>
                </a:gridCol>
                <a:gridCol w="2435066">
                  <a:extLst>
                    <a:ext uri="{9D8B030D-6E8A-4147-A177-3AD203B41FA5}">
                      <a16:colId xmlns:a16="http://schemas.microsoft.com/office/drawing/2014/main" val="2119643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Параметр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483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Чувствительность, при частоте модуляции 50 Гц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500000 В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ru-RU" sz="1200">
                          <a:effectLst/>
                        </a:rPr>
                        <a:t>Вт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216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Эквивалентная мощность шумов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нВт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624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Различие в чувствительности элементов линейки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более 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0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Максимальная поглощаемая мощность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 </a:t>
                      </a:r>
                      <a:r>
                        <a:rPr lang="ru-RU" sz="1200" dirty="0">
                          <a:effectLst/>
                        </a:rPr>
                        <a:t>мВт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ru-RU" sz="1200" dirty="0">
                          <a:effectLst/>
                        </a:rPr>
                        <a:t>мм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317416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0D886C7-00B3-42A4-8D7D-55C14ED27A78}"/>
              </a:ext>
            </a:extLst>
          </p:cNvPr>
          <p:cNvCxnSpPr>
            <a:cxnSpLocks/>
          </p:cNvCxnSpPr>
          <p:nvPr/>
        </p:nvCxnSpPr>
        <p:spPr>
          <a:xfrm>
            <a:off x="5715000" y="2333625"/>
            <a:ext cx="1419225" cy="23560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829A4FA7-AC3A-4118-8FCE-5960F9028289}"/>
                  </a:ext>
                </a:extLst>
              </p:cNvPr>
              <p:cNvSpPr/>
              <p:nvPr/>
            </p:nvSpPr>
            <p:spPr>
              <a:xfrm>
                <a:off x="4326515" y="2106374"/>
                <a:ext cx="1468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b="0" i="0" dirty="0" smtClean="0">
                          <a:latin typeface="Cambria Math" panose="02040503050406030204" pitchFamily="18" charset="0"/>
                        </a:rPr>
                        <m:t>60 нВт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829A4FA7-AC3A-4118-8FCE-5960F9028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515" y="2106374"/>
                <a:ext cx="146809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4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6D38F-8145-478D-8C39-93277E5B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 полистирола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EF2340-72A3-4FE2-8F26-E12D55148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0" y="1872767"/>
            <a:ext cx="5386075" cy="40227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45EFB-AB93-4245-9F7B-52FD651D6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0015"/>
            <a:ext cx="5386076" cy="3848228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D8D4B92-4ECF-44ED-9FEF-7130500CA7ED}"/>
              </a:ext>
            </a:extLst>
          </p:cNvPr>
          <p:cNvSpPr/>
          <p:nvPr/>
        </p:nvSpPr>
        <p:spPr>
          <a:xfrm>
            <a:off x="9392575" y="3098307"/>
            <a:ext cx="1535837" cy="2219417"/>
          </a:xfrm>
          <a:prstGeom prst="ellipse">
            <a:avLst/>
          </a:prstGeom>
          <a:solidFill>
            <a:srgbClr val="FF0000">
              <a:alpha val="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8ACAA23-E088-4A41-8906-EC6DD0BED8C0}"/>
              </a:ext>
            </a:extLst>
          </p:cNvPr>
          <p:cNvSpPr/>
          <p:nvPr/>
        </p:nvSpPr>
        <p:spPr>
          <a:xfrm>
            <a:off x="4674463" y="2641107"/>
            <a:ext cx="1002437" cy="2752817"/>
          </a:xfrm>
          <a:prstGeom prst="ellipse">
            <a:avLst/>
          </a:prstGeom>
          <a:solidFill>
            <a:srgbClr val="FF0000">
              <a:alpha val="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018FBCC-E449-4733-AA82-72C8EBC2CEB7}"/>
              </a:ext>
            </a:extLst>
          </p:cNvPr>
          <p:cNvSpPr/>
          <p:nvPr/>
        </p:nvSpPr>
        <p:spPr>
          <a:xfrm>
            <a:off x="6870997" y="2752725"/>
            <a:ext cx="2521578" cy="752475"/>
          </a:xfrm>
          <a:prstGeom prst="ellipse">
            <a:avLst/>
          </a:prstGeom>
          <a:solidFill>
            <a:srgbClr val="FF0000">
              <a:alpha val="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3B7DB1B-F344-46B8-BEFF-44219DD36B72}"/>
              </a:ext>
            </a:extLst>
          </p:cNvPr>
          <p:cNvSpPr/>
          <p:nvPr/>
        </p:nvSpPr>
        <p:spPr>
          <a:xfrm>
            <a:off x="3667256" y="2338700"/>
            <a:ext cx="1209675" cy="2180600"/>
          </a:xfrm>
          <a:prstGeom prst="ellipse">
            <a:avLst/>
          </a:prstGeom>
          <a:solidFill>
            <a:srgbClr val="FF0000">
              <a:alpha val="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5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69F4E-D3AC-4E4F-B95E-C7C05C87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вывод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80E0AB-3F85-4E12-9278-4A74C47C1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5" y="1737360"/>
            <a:ext cx="6379132" cy="40227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051671-58B8-46CF-91DF-38BC63A60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013" y="1819201"/>
            <a:ext cx="5020792" cy="161904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86E28A-D051-4299-B0E5-60BD436F8485}"/>
              </a:ext>
            </a:extLst>
          </p:cNvPr>
          <p:cNvSpPr/>
          <p:nvPr/>
        </p:nvSpPr>
        <p:spPr>
          <a:xfrm>
            <a:off x="6798952" y="3520091"/>
            <a:ext cx="5020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траектория пучка, 2 –  электронный пучок, 3 – сгруппированный пучок, 4 – ондуляторы, 5 – дипольные корректоры, 6 – Квадрупольная линза, 7 – зеркало, 8 – основная мода ЛСЭ, 9 – излучение в оптическом резонаторе, 10 – излучение электронного пучка под углом, 11 – окно вывода излучения ЛСЭ, 12 – зеркало для электронного вывода.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AC525CE-4278-4386-AF68-FFA6FFBFC75A}"/>
              </a:ext>
            </a:extLst>
          </p:cNvPr>
          <p:cNvCxnSpPr>
            <a:cxnSpLocks/>
          </p:cNvCxnSpPr>
          <p:nvPr/>
        </p:nvCxnSpPr>
        <p:spPr>
          <a:xfrm flipV="1">
            <a:off x="2382731" y="5495742"/>
            <a:ext cx="0" cy="49247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2A26F0-B829-4CA3-9A7E-B0A0DE7F7C2A}"/>
              </a:ext>
            </a:extLst>
          </p:cNvPr>
          <p:cNvSpPr/>
          <p:nvPr/>
        </p:nvSpPr>
        <p:spPr>
          <a:xfrm>
            <a:off x="506081" y="5988214"/>
            <a:ext cx="4127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Момент остановки лазерной генерации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36FCD65-CBB6-4AE5-AE68-482091C18822}"/>
              </a:ext>
            </a:extLst>
          </p:cNvPr>
          <p:cNvCxnSpPr>
            <a:cxnSpLocks/>
          </p:cNvCxnSpPr>
          <p:nvPr/>
        </p:nvCxnSpPr>
        <p:spPr>
          <a:xfrm flipH="1">
            <a:off x="3924300" y="3520091"/>
            <a:ext cx="449156" cy="115416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3AFD94A-88E6-4C70-BCDA-D7A26D72A588}"/>
                  </a:ext>
                </a:extLst>
              </p:cNvPr>
              <p:cNvSpPr/>
              <p:nvPr/>
            </p:nvSpPr>
            <p:spPr>
              <a:xfrm>
                <a:off x="3924300" y="3150759"/>
                <a:ext cx="1207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i="0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b="0" i="0" dirty="0" smtClean="0">
                          <a:latin typeface="Cambria Math" panose="02040503050406030204" pitchFamily="18" charset="0"/>
                        </a:rPr>
                        <m:t>4 мкс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3AFD94A-88E6-4C70-BCDA-D7A26D72A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150759"/>
                <a:ext cx="12075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47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4C7A-A546-4AE1-B5B8-45F2DC47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ADAA2-8FE0-4351-9A52-4EB45BE3C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Первые измерения поперечного профиля на новой станции диагностики из поворотного магнита ЛСЭ планируется провести весной этого года.</a:t>
            </a:r>
          </a:p>
          <a:p>
            <a:pPr lvl="0"/>
            <a:r>
              <a:rPr lang="ru-RU" dirty="0"/>
              <a:t>Измерение спектра излучения ЛСЭ и </a:t>
            </a:r>
            <a:r>
              <a:rPr lang="ru-RU" dirty="0" err="1"/>
              <a:t>ондуляторного</a:t>
            </a:r>
            <a:r>
              <a:rPr lang="ru-RU" dirty="0"/>
              <a:t> спектра на 3-й очереди ЛСЭ – станция диагностики почти готова к использованию, необходимо внесение изменений в станцию и работы по автоматизации процесса сканирования спектра и продолжения калибровки монохроматора.</a:t>
            </a:r>
          </a:p>
          <a:p>
            <a:pPr lvl="0"/>
            <a:r>
              <a:rPr lang="ru-RU" dirty="0"/>
              <a:t>Поиск КТИ – Ожидаются первые эксперименты после запуска коллайдера ВЭПП-4М.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71304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3748</TotalTime>
  <Words>420</Words>
  <Application>Microsoft Office PowerPoint</Application>
  <PresentationFormat>Широкоэкранный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Ретро</vt:lpstr>
      <vt:lpstr>Исследование взаимодействия пучка заряженных частиц с электромагнитными полями в ускорителях методами оптической диагностики </vt:lpstr>
      <vt:lpstr>План презентации</vt:lpstr>
      <vt:lpstr>Диагностика на Новосибирском ЛСЭ</vt:lpstr>
      <vt:lpstr>Прогресс</vt:lpstr>
      <vt:lpstr>Уширение спектра</vt:lpstr>
      <vt:lpstr>Измерения пироэлектрической линейкой</vt:lpstr>
      <vt:lpstr>Спектр полистирола</vt:lpstr>
      <vt:lpstr>Электронный вывод</vt:lpstr>
      <vt:lpstr>Перспективы работ</vt:lpstr>
      <vt:lpstr>Другие работы в семестре</vt:lpstr>
      <vt:lpstr>Спасибо за внимание!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нелинейной динамики пучков в циклических ускорителях ИЯФ и развитие методов их диагностики</dc:title>
  <dc:creator>Neptune</dc:creator>
  <cp:lastModifiedBy>Neptune</cp:lastModifiedBy>
  <cp:revision>76</cp:revision>
  <dcterms:created xsi:type="dcterms:W3CDTF">2019-01-20T17:44:13Z</dcterms:created>
  <dcterms:modified xsi:type="dcterms:W3CDTF">2021-01-28T04:38:47Z</dcterms:modified>
</cp:coreProperties>
</file>